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B873782-736D-4AF1-99C8-1371D5CFA79B}" type="datetimeFigureOut">
              <a:rPr lang="en-US" smtClean="0"/>
              <a:pPr/>
              <a:t>9/27/2016</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F4D7D62-CCCB-4E5B-B11D-723E3A2D756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873782-736D-4AF1-99C8-1371D5CFA79B}" type="datetimeFigureOut">
              <a:rPr lang="en-US" smtClean="0"/>
              <a:pPr/>
              <a:t>9/27/2016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4D7D62-CCCB-4E5B-B11D-723E3A2D756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873782-736D-4AF1-99C8-1371D5CFA79B}" type="datetimeFigureOut">
              <a:rPr lang="en-US" smtClean="0"/>
              <a:pPr/>
              <a:t>9/27/2016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4D7D62-CCCB-4E5B-B11D-723E3A2D756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B873782-736D-4AF1-99C8-1371D5CFA79B}" type="datetimeFigureOut">
              <a:rPr lang="en-US" smtClean="0"/>
              <a:pPr/>
              <a:t>9/27/2016</a:t>
            </a:fld>
            <a:endParaRPr lang="en-IN"/>
          </a:p>
        </p:txBody>
      </p:sp>
      <p:sp>
        <p:nvSpPr>
          <p:cNvPr id="9" name="Slide Number Placeholder 8"/>
          <p:cNvSpPr>
            <a:spLocks noGrp="1"/>
          </p:cNvSpPr>
          <p:nvPr>
            <p:ph type="sldNum" sz="quarter" idx="15"/>
          </p:nvPr>
        </p:nvSpPr>
        <p:spPr/>
        <p:txBody>
          <a:bodyPr rtlCol="0"/>
          <a:lstStyle/>
          <a:p>
            <a:fld id="{0F4D7D62-CCCB-4E5B-B11D-723E3A2D756F}"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B873782-736D-4AF1-99C8-1371D5CFA79B}" type="datetimeFigureOut">
              <a:rPr lang="en-US" smtClean="0"/>
              <a:pPr/>
              <a:t>9/27/2016</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F4D7D62-CCCB-4E5B-B11D-723E3A2D756F}"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B873782-736D-4AF1-99C8-1371D5CFA79B}" type="datetimeFigureOut">
              <a:rPr lang="en-US" smtClean="0"/>
              <a:pPr/>
              <a:t>9/27/2016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4D7D62-CCCB-4E5B-B11D-723E3A2D756F}"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B873782-736D-4AF1-99C8-1371D5CFA79B}" type="datetimeFigureOut">
              <a:rPr lang="en-US" smtClean="0"/>
              <a:pPr/>
              <a:t>9/27/2016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F4D7D62-CCCB-4E5B-B11D-723E3A2D756F}"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B873782-736D-4AF1-99C8-1371D5CFA79B}" type="datetimeFigureOut">
              <a:rPr lang="en-US" smtClean="0"/>
              <a:pPr/>
              <a:t>9/27/2016</a:t>
            </a:fld>
            <a:endParaRPr lang="en-IN"/>
          </a:p>
        </p:txBody>
      </p:sp>
      <p:sp>
        <p:nvSpPr>
          <p:cNvPr id="7" name="Slide Number Placeholder 6"/>
          <p:cNvSpPr>
            <a:spLocks noGrp="1"/>
          </p:cNvSpPr>
          <p:nvPr>
            <p:ph type="sldNum" sz="quarter" idx="11"/>
          </p:nvPr>
        </p:nvSpPr>
        <p:spPr/>
        <p:txBody>
          <a:bodyPr rtlCol="0"/>
          <a:lstStyle/>
          <a:p>
            <a:fld id="{0F4D7D62-CCCB-4E5B-B11D-723E3A2D756F}"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73782-736D-4AF1-99C8-1371D5CFA79B}" type="datetimeFigureOut">
              <a:rPr lang="en-US" smtClean="0"/>
              <a:pPr/>
              <a:t>9/27/2016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F4D7D62-CCCB-4E5B-B11D-723E3A2D756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B873782-736D-4AF1-99C8-1371D5CFA79B}" type="datetimeFigureOut">
              <a:rPr lang="en-US" smtClean="0"/>
              <a:pPr/>
              <a:t>9/27/2016</a:t>
            </a:fld>
            <a:endParaRPr lang="en-IN"/>
          </a:p>
        </p:txBody>
      </p:sp>
      <p:sp>
        <p:nvSpPr>
          <p:cNvPr id="22" name="Slide Number Placeholder 21"/>
          <p:cNvSpPr>
            <a:spLocks noGrp="1"/>
          </p:cNvSpPr>
          <p:nvPr>
            <p:ph type="sldNum" sz="quarter" idx="15"/>
          </p:nvPr>
        </p:nvSpPr>
        <p:spPr/>
        <p:txBody>
          <a:bodyPr rtlCol="0"/>
          <a:lstStyle/>
          <a:p>
            <a:fld id="{0F4D7D62-CCCB-4E5B-B11D-723E3A2D756F}"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B873782-736D-4AF1-99C8-1371D5CFA79B}" type="datetimeFigureOut">
              <a:rPr lang="en-US" smtClean="0"/>
              <a:pPr/>
              <a:t>9/27/2016</a:t>
            </a:fld>
            <a:endParaRPr lang="en-IN"/>
          </a:p>
        </p:txBody>
      </p:sp>
      <p:sp>
        <p:nvSpPr>
          <p:cNvPr id="18" name="Slide Number Placeholder 17"/>
          <p:cNvSpPr>
            <a:spLocks noGrp="1"/>
          </p:cNvSpPr>
          <p:nvPr>
            <p:ph type="sldNum" sz="quarter" idx="11"/>
          </p:nvPr>
        </p:nvSpPr>
        <p:spPr/>
        <p:txBody>
          <a:bodyPr rtlCol="0"/>
          <a:lstStyle/>
          <a:p>
            <a:fld id="{0F4D7D62-CCCB-4E5B-B11D-723E3A2D756F}"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B873782-736D-4AF1-99C8-1371D5CFA79B}" type="datetimeFigureOut">
              <a:rPr lang="en-US" smtClean="0"/>
              <a:pPr/>
              <a:t>9/27/2016</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F4D7D62-CCCB-4E5B-B11D-723E3A2D756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gradesaver.com/merchant-of-venice/study-guide/character-lis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85728"/>
            <a:ext cx="8501122" cy="6555641"/>
          </a:xfrm>
          <a:prstGeom prst="rect">
            <a:avLst/>
          </a:prstGeom>
        </p:spPr>
        <p:txBody>
          <a:bodyPr wrap="square">
            <a:spAutoFit/>
          </a:bodyPr>
          <a:lstStyle/>
          <a:p>
            <a:pPr algn="just">
              <a:lnSpc>
                <a:spcPct val="150000"/>
              </a:lnSpc>
            </a:pPr>
            <a:r>
              <a:rPr lang="en-IN" sz="2000" b="1" dirty="0">
                <a:solidFill>
                  <a:srgbClr val="0070C0"/>
                </a:solidFill>
                <a:latin typeface="Aharoni" pitchFamily="2" charset="-79"/>
                <a:cs typeface="Aharoni" pitchFamily="2" charset="-79"/>
              </a:rPr>
              <a:t>Back in Belmont, Portia is batting off the men. But she is truly excited by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impressively chooses the lead casket (correct!) and wins Portia and her wealth. Portia is falling all over herself with love for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when Lorenzo and Jessica arrive with news that Antonio is about to die at Shylock's command. Portia offers to pay off Antonio's debt, and she and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have a quick (as in </a:t>
            </a:r>
            <a:r>
              <a:rPr lang="en-IN" sz="2000" b="1" i="1" dirty="0">
                <a:solidFill>
                  <a:srgbClr val="0070C0"/>
                </a:solidFill>
                <a:latin typeface="Aharoni" pitchFamily="2" charset="-79"/>
                <a:cs typeface="Aharoni" pitchFamily="2" charset="-79"/>
              </a:rPr>
              <a:t>shotgun</a:t>
            </a:r>
            <a:r>
              <a:rPr lang="en-IN" sz="2000" b="1" dirty="0">
                <a:solidFill>
                  <a:srgbClr val="0070C0"/>
                </a:solidFill>
                <a:latin typeface="Aharoni" pitchFamily="2" charset="-79"/>
                <a:cs typeface="Aharoni" pitchFamily="2" charset="-79"/>
              </a:rPr>
              <a:t>-quick) wedding before she sends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back to Venice with twenty times the debt owed to Shylock. Portia gives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a ring and makes him promise never to take it off, which we're sure is going to be significant sometime </a:t>
            </a:r>
            <a:r>
              <a:rPr lang="en-IN" sz="2000" b="1" dirty="0" smtClean="0">
                <a:solidFill>
                  <a:srgbClr val="0070C0"/>
                </a:solidFill>
                <a:latin typeface="Aharoni" pitchFamily="2" charset="-79"/>
                <a:cs typeface="Aharoni" pitchFamily="2" charset="-79"/>
              </a:rPr>
              <a:t>soon</a:t>
            </a:r>
            <a:r>
              <a:rPr lang="en-IN" sz="2000" b="1" dirty="0" smtClean="0">
                <a:solidFill>
                  <a:srgbClr val="0070C0"/>
                </a:solidFill>
                <a:latin typeface="Aharoni" pitchFamily="2" charset="-79"/>
                <a:cs typeface="Aharoni" pitchFamily="2" charset="-79"/>
              </a:rPr>
              <a:t>. Meanwhile</a:t>
            </a:r>
            <a:r>
              <a:rPr lang="en-IN" sz="2000" b="1" dirty="0">
                <a:solidFill>
                  <a:srgbClr val="0070C0"/>
                </a:solidFill>
                <a:latin typeface="Aharoni" pitchFamily="2" charset="-79"/>
                <a:cs typeface="Aharoni" pitchFamily="2" charset="-79"/>
              </a:rPr>
              <a:t>, Portia has hatched a plan to cross-dress and pose as a lawyer to argue Antonio's </a:t>
            </a:r>
            <a:r>
              <a:rPr lang="en-IN" sz="2000" b="1" dirty="0" err="1">
                <a:solidFill>
                  <a:srgbClr val="0070C0"/>
                </a:solidFill>
                <a:latin typeface="Aharoni" pitchFamily="2" charset="-79"/>
                <a:cs typeface="Aharoni" pitchFamily="2" charset="-79"/>
              </a:rPr>
              <a:t>defense</a:t>
            </a:r>
            <a:r>
              <a:rPr lang="en-IN" sz="2000" b="1" dirty="0">
                <a:solidFill>
                  <a:srgbClr val="0070C0"/>
                </a:solidFill>
                <a:latin typeface="Aharoni" pitchFamily="2" charset="-79"/>
                <a:cs typeface="Aharoni" pitchFamily="2" charset="-79"/>
              </a:rPr>
              <a:t> at his trial. She tells Lorenzo to look after her house, disguises herself and </a:t>
            </a:r>
            <a:r>
              <a:rPr lang="en-IN" sz="2000" b="1" dirty="0" err="1">
                <a:solidFill>
                  <a:srgbClr val="0070C0"/>
                </a:solidFill>
                <a:latin typeface="Aharoni" pitchFamily="2" charset="-79"/>
                <a:cs typeface="Aharoni" pitchFamily="2" charset="-79"/>
              </a:rPr>
              <a:t>Nerissa</a:t>
            </a:r>
            <a:r>
              <a:rPr lang="en-IN" sz="2000" b="1" dirty="0">
                <a:solidFill>
                  <a:srgbClr val="0070C0"/>
                </a:solidFill>
                <a:latin typeface="Aharoni" pitchFamily="2" charset="-79"/>
                <a:cs typeface="Aharoni" pitchFamily="2" charset="-79"/>
              </a:rPr>
              <a:t> as men, and sets off for Venice in a hurry. Also, </a:t>
            </a:r>
            <a:r>
              <a:rPr lang="en-IN" sz="2000" b="1" dirty="0" err="1">
                <a:solidFill>
                  <a:srgbClr val="0070C0"/>
                </a:solidFill>
                <a:latin typeface="Aharoni" pitchFamily="2" charset="-79"/>
                <a:cs typeface="Aharoni" pitchFamily="2" charset="-79"/>
              </a:rPr>
              <a:t>Graziano</a:t>
            </a:r>
            <a:r>
              <a:rPr lang="en-IN" sz="2000" b="1" dirty="0">
                <a:solidFill>
                  <a:srgbClr val="0070C0"/>
                </a:solidFill>
                <a:latin typeface="Aharoni" pitchFamily="2" charset="-79"/>
                <a:cs typeface="Aharoni" pitchFamily="2" charset="-79"/>
              </a:rPr>
              <a:t> randomly marries </a:t>
            </a:r>
            <a:r>
              <a:rPr lang="en-IN" sz="2000" b="1" dirty="0" err="1">
                <a:solidFill>
                  <a:srgbClr val="0070C0"/>
                </a:solidFill>
                <a:latin typeface="Aharoni" pitchFamily="2" charset="-79"/>
                <a:cs typeface="Aharoni" pitchFamily="2" charset="-79"/>
              </a:rPr>
              <a:t>Nerissa</a:t>
            </a:r>
            <a:r>
              <a:rPr lang="en-IN" sz="2000" b="1" dirty="0">
                <a:solidFill>
                  <a:srgbClr val="0070C0"/>
                </a:solidFill>
                <a:latin typeface="Aharoni" pitchFamily="2" charset="-79"/>
                <a:cs typeface="Aharoni" pitchFamily="2" charset="-79"/>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8143932" cy="6324808"/>
          </a:xfrm>
          <a:prstGeom prst="rect">
            <a:avLst/>
          </a:prstGeom>
        </p:spPr>
        <p:txBody>
          <a:bodyPr wrap="square">
            <a:spAutoFit/>
          </a:bodyPr>
          <a:lstStyle/>
          <a:p>
            <a:pPr algn="just">
              <a:lnSpc>
                <a:spcPct val="150000"/>
              </a:lnSpc>
            </a:pPr>
            <a:r>
              <a:rPr lang="en-IN" b="1" dirty="0">
                <a:solidFill>
                  <a:srgbClr val="FF0066"/>
                </a:solidFill>
              </a:rPr>
              <a:t>The scene moves to the court in Venice. Everyone has tried to plead with Shylock, but he won't hear reason. He wants justice, and that means having a pound of Antonio's flesh, as promised. It seems there's no hope until a young, effeminate-looking man shows up who happens to be a learned lawyer. He is called Balthazar (a.k.a. Portia).</a:t>
            </a:r>
          </a:p>
          <a:p>
            <a:pPr algn="just">
              <a:lnSpc>
                <a:spcPct val="150000"/>
              </a:lnSpc>
            </a:pPr>
            <a:r>
              <a:rPr lang="en-IN" b="1" dirty="0">
                <a:solidFill>
                  <a:srgbClr val="FF0066"/>
                </a:solidFill>
              </a:rPr>
              <a:t>Portia (as Balthazar) then begins to argue that Shylock should have mercy on Antonio, as mercy is a higher order good than justice. Shylock says he doesn't need mercy, he's fine with just justice, thank you very much. There's no way anyone can get around it—Antonio signed the bond, the Duke won't bend the rules, and Shylock won't relent. Antonio doesn't care if he dies. </a:t>
            </a:r>
            <a:r>
              <a:rPr lang="en-IN" b="1" dirty="0" err="1">
                <a:solidFill>
                  <a:srgbClr val="FF0066"/>
                </a:solidFill>
              </a:rPr>
              <a:t>Bassanio</a:t>
            </a:r>
            <a:r>
              <a:rPr lang="en-IN" b="1" dirty="0">
                <a:solidFill>
                  <a:srgbClr val="FF0066"/>
                </a:solidFill>
              </a:rPr>
              <a:t> says he wishes he could trade his wife and his life for Antonio's, which does not please his wife, but she doesn't say anything because she's disguised in drag.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1"/>
            <a:ext cx="8286808" cy="6677198"/>
          </a:xfrm>
          <a:prstGeom prst="rect">
            <a:avLst/>
          </a:prstGeom>
        </p:spPr>
        <p:txBody>
          <a:bodyPr wrap="square">
            <a:spAutoFit/>
          </a:bodyPr>
          <a:lstStyle/>
          <a:p>
            <a:pPr algn="just">
              <a:lnSpc>
                <a:spcPct val="150000"/>
              </a:lnSpc>
            </a:pPr>
            <a:r>
              <a:rPr lang="en-IN" sz="2000" dirty="0">
                <a:solidFill>
                  <a:srgbClr val="002060"/>
                </a:solidFill>
                <a:latin typeface="Aharoni" pitchFamily="2" charset="-79"/>
                <a:cs typeface="Aharoni" pitchFamily="2" charset="-79"/>
              </a:rPr>
              <a:t>Portia (as Balthazar) gets Antonio ready to go under the knife, but she stops just short as Shylock is sharpening his knife. She says the bond entitles Shylock to a pound of flesh, but if he spills a drop of Christian blood, then he'll be guilty of plotting to murder a Venetian Christian, the penalty for which is losing everything he has. Shylock says something like, "Fine, just give me the three-times-the-debt cash you offered me earlier," and Portia replies, "Actually, that offer's not on the table anymore." Then he says, "Okay, just give me the 3,000 back," and she returns, "Actually, that's not on the table either."</a:t>
            </a:r>
          </a:p>
          <a:p>
            <a:pPr algn="just">
              <a:lnSpc>
                <a:spcPct val="150000"/>
              </a:lnSpc>
            </a:pPr>
            <a:r>
              <a:rPr lang="en-IN" sz="2000" dirty="0">
                <a:solidFill>
                  <a:srgbClr val="002060"/>
                </a:solidFill>
                <a:latin typeface="Aharoni" pitchFamily="2" charset="-79"/>
                <a:cs typeface="Aharoni" pitchFamily="2" charset="-79"/>
              </a:rPr>
              <a:t>The slippery downward slope continues until Shylock declares that, fine, he'll just leave, and Portia stops him and says since he conspired to kill a Venetian he actually has to forfeit everything he owns. And beg for his life.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5"/>
            <a:ext cx="8143932" cy="6072230"/>
          </a:xfrm>
          <a:prstGeom prst="rect">
            <a:avLst/>
          </a:prstGeom>
        </p:spPr>
        <p:txBody>
          <a:bodyPr wrap="square">
            <a:spAutoFit/>
          </a:bodyPr>
          <a:lstStyle/>
          <a:p>
            <a:pPr algn="just">
              <a:lnSpc>
                <a:spcPct val="150000"/>
              </a:lnSpc>
            </a:pPr>
            <a:r>
              <a:rPr lang="en-IN" sz="2000" dirty="0">
                <a:solidFill>
                  <a:srgbClr val="C00000"/>
                </a:solidFill>
                <a:latin typeface="Aharoni" pitchFamily="2" charset="-79"/>
                <a:cs typeface="Aharoni" pitchFamily="2" charset="-79"/>
              </a:rPr>
              <a:t>Finally holding the upper hand, Antonio decides that as punishment, Shylock has to sign an agreement saying that when he dies, all his money will go to Jessica and her new Christian husband. Also, Shylock must convert to Christianity. Shylock leaves a totally broken man.</a:t>
            </a:r>
          </a:p>
          <a:p>
            <a:pPr algn="just">
              <a:lnSpc>
                <a:spcPct val="150000"/>
              </a:lnSpc>
            </a:pPr>
            <a:r>
              <a:rPr lang="en-IN" sz="2000" dirty="0">
                <a:solidFill>
                  <a:srgbClr val="C00000"/>
                </a:solidFill>
                <a:latin typeface="Aharoni" pitchFamily="2" charset="-79"/>
                <a:cs typeface="Aharoni" pitchFamily="2" charset="-79"/>
              </a:rPr>
              <a:t>Portia grabs </a:t>
            </a:r>
            <a:r>
              <a:rPr lang="en-IN" sz="2000" dirty="0" err="1">
                <a:solidFill>
                  <a:srgbClr val="C00000"/>
                </a:solidFill>
                <a:latin typeface="Aharoni" pitchFamily="2" charset="-79"/>
                <a:cs typeface="Aharoni" pitchFamily="2" charset="-79"/>
              </a:rPr>
              <a:t>Nerissa</a:t>
            </a:r>
            <a:r>
              <a:rPr lang="en-IN" sz="2000" dirty="0">
                <a:solidFill>
                  <a:srgbClr val="C00000"/>
                </a:solidFill>
                <a:latin typeface="Aharoni" pitchFamily="2" charset="-79"/>
                <a:cs typeface="Aharoni" pitchFamily="2" charset="-79"/>
              </a:rPr>
              <a:t> and tries to get home before the men return and find out their wives were the ones in court that day. Antonio and </a:t>
            </a:r>
            <a:r>
              <a:rPr lang="en-IN" sz="2000" dirty="0" err="1">
                <a:solidFill>
                  <a:srgbClr val="C00000"/>
                </a:solidFill>
                <a:latin typeface="Aharoni" pitchFamily="2" charset="-79"/>
                <a:cs typeface="Aharoni" pitchFamily="2" charset="-79"/>
              </a:rPr>
              <a:t>Bassanio</a:t>
            </a:r>
            <a:r>
              <a:rPr lang="en-IN" sz="2000" dirty="0">
                <a:solidFill>
                  <a:srgbClr val="C00000"/>
                </a:solidFill>
                <a:latin typeface="Aharoni" pitchFamily="2" charset="-79"/>
                <a:cs typeface="Aharoni" pitchFamily="2" charset="-79"/>
              </a:rPr>
              <a:t> try to get Balthazar to accept a gift before he goes, and though Portia (as Balthazar) tries to refuse it, the men press her. She asks for </a:t>
            </a:r>
            <a:r>
              <a:rPr lang="en-IN" sz="2000" dirty="0" err="1">
                <a:solidFill>
                  <a:srgbClr val="C00000"/>
                </a:solidFill>
                <a:latin typeface="Aharoni" pitchFamily="2" charset="-79"/>
                <a:cs typeface="Aharoni" pitchFamily="2" charset="-79"/>
              </a:rPr>
              <a:t>Bassanio's</a:t>
            </a:r>
            <a:r>
              <a:rPr lang="en-IN" sz="2000" dirty="0">
                <a:solidFill>
                  <a:srgbClr val="C00000"/>
                </a:solidFill>
                <a:latin typeface="Aharoni" pitchFamily="2" charset="-79"/>
                <a:cs typeface="Aharoni" pitchFamily="2" charset="-79"/>
              </a:rPr>
              <a:t> ring (which is really </a:t>
            </a:r>
            <a:r>
              <a:rPr lang="en-IN" sz="2000" i="1" dirty="0">
                <a:solidFill>
                  <a:srgbClr val="C00000"/>
                </a:solidFill>
                <a:latin typeface="Aharoni" pitchFamily="2" charset="-79"/>
                <a:cs typeface="Aharoni" pitchFamily="2" charset="-79"/>
              </a:rPr>
              <a:t>her </a:t>
            </a:r>
            <a:r>
              <a:rPr lang="en-IN" sz="2000" dirty="0">
                <a:solidFill>
                  <a:srgbClr val="C00000"/>
                </a:solidFill>
                <a:latin typeface="Aharoni" pitchFamily="2" charset="-79"/>
                <a:cs typeface="Aharoni" pitchFamily="2" charset="-79"/>
              </a:rPr>
              <a:t>ring, symbolizing their marriage trust). </a:t>
            </a:r>
            <a:r>
              <a:rPr lang="en-IN" sz="2000" dirty="0" err="1">
                <a:solidFill>
                  <a:srgbClr val="C00000"/>
                </a:solidFill>
                <a:latin typeface="Aharoni" pitchFamily="2" charset="-79"/>
                <a:cs typeface="Aharoni" pitchFamily="2" charset="-79"/>
              </a:rPr>
              <a:t>Bassanio</a:t>
            </a:r>
            <a:r>
              <a:rPr lang="en-IN" sz="2000" dirty="0">
                <a:solidFill>
                  <a:srgbClr val="C00000"/>
                </a:solidFill>
                <a:latin typeface="Aharoni" pitchFamily="2" charset="-79"/>
                <a:cs typeface="Aharoni" pitchFamily="2" charset="-79"/>
              </a:rPr>
              <a:t> refuses to give it to her, but then Antonio suggests he's whipped and foolish, so </a:t>
            </a:r>
            <a:r>
              <a:rPr lang="en-IN" sz="2000" dirty="0" err="1">
                <a:solidFill>
                  <a:srgbClr val="C00000"/>
                </a:solidFill>
                <a:latin typeface="Aharoni" pitchFamily="2" charset="-79"/>
                <a:cs typeface="Aharoni" pitchFamily="2" charset="-79"/>
              </a:rPr>
              <a:t>Bassanio</a:t>
            </a:r>
            <a:r>
              <a:rPr lang="en-IN" sz="2000" dirty="0">
                <a:solidFill>
                  <a:srgbClr val="C00000"/>
                </a:solidFill>
                <a:latin typeface="Aharoni" pitchFamily="2" charset="-79"/>
                <a:cs typeface="Aharoni" pitchFamily="2" charset="-79"/>
              </a:rPr>
              <a:t> caves in and gives Balthazar the ring at the last minute.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071546"/>
            <a:ext cx="7572428" cy="4247317"/>
          </a:xfrm>
          <a:prstGeom prst="rect">
            <a:avLst/>
          </a:prstGeom>
        </p:spPr>
        <p:txBody>
          <a:bodyPr wrap="square">
            <a:spAutoFit/>
          </a:bodyPr>
          <a:lstStyle/>
          <a:p>
            <a:pPr algn="just">
              <a:lnSpc>
                <a:spcPct val="150000"/>
              </a:lnSpc>
            </a:pPr>
            <a:r>
              <a:rPr lang="en-IN" sz="2000" b="1" dirty="0">
                <a:solidFill>
                  <a:srgbClr val="0070C0"/>
                </a:solidFill>
                <a:latin typeface="Aharoni" pitchFamily="2" charset="-79"/>
                <a:cs typeface="Aharoni" pitchFamily="2" charset="-79"/>
              </a:rPr>
              <a:t>Finally everyone gets home to Belmont; the women have narrowly arrived before the men. </a:t>
            </a:r>
            <a:r>
              <a:rPr lang="en-IN" sz="2000" b="1" dirty="0" err="1">
                <a:solidFill>
                  <a:srgbClr val="0070C0"/>
                </a:solidFill>
                <a:latin typeface="Aharoni" pitchFamily="2" charset="-79"/>
                <a:cs typeface="Aharoni" pitchFamily="2" charset="-79"/>
              </a:rPr>
              <a:t>Nerissa</a:t>
            </a:r>
            <a:r>
              <a:rPr lang="en-IN" sz="2000" b="1" dirty="0">
                <a:solidFill>
                  <a:srgbClr val="0070C0"/>
                </a:solidFill>
                <a:latin typeface="Aharoni" pitchFamily="2" charset="-79"/>
                <a:cs typeface="Aharoni" pitchFamily="2" charset="-79"/>
              </a:rPr>
              <a:t> launches into a fight with </a:t>
            </a:r>
            <a:r>
              <a:rPr lang="en-IN" sz="2000" b="1" dirty="0" err="1">
                <a:solidFill>
                  <a:srgbClr val="0070C0"/>
                </a:solidFill>
                <a:latin typeface="Aharoni" pitchFamily="2" charset="-79"/>
                <a:cs typeface="Aharoni" pitchFamily="2" charset="-79"/>
              </a:rPr>
              <a:t>Graziano</a:t>
            </a:r>
            <a:r>
              <a:rPr lang="en-IN" sz="2000" b="1" dirty="0">
                <a:solidFill>
                  <a:srgbClr val="0070C0"/>
                </a:solidFill>
                <a:latin typeface="Aharoni" pitchFamily="2" charset="-79"/>
                <a:cs typeface="Aharoni" pitchFamily="2" charset="-79"/>
              </a:rPr>
              <a:t> about the missing ring (as it turns out, she </a:t>
            </a:r>
            <a:r>
              <a:rPr lang="en-IN" sz="2000" b="1" i="1" dirty="0">
                <a:solidFill>
                  <a:srgbClr val="0070C0"/>
                </a:solidFill>
                <a:latin typeface="Aharoni" pitchFamily="2" charset="-79"/>
                <a:cs typeface="Aharoni" pitchFamily="2" charset="-79"/>
              </a:rPr>
              <a:t>also</a:t>
            </a:r>
            <a:r>
              <a:rPr lang="en-IN" sz="2000" b="1" dirty="0">
                <a:solidFill>
                  <a:srgbClr val="0070C0"/>
                </a:solidFill>
                <a:latin typeface="Aharoni" pitchFamily="2" charset="-79"/>
                <a:cs typeface="Aharoni" pitchFamily="2" charset="-79"/>
              </a:rPr>
              <a:t> gave a ring symbolizing marital fidelity), accusing him of giving it to a woman. Portia then lights into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for the same thing. Portia complains about the men breaking faith for this lawyer guy, and she pledges to sleep with this learned man too, breaking her marriage vows like </a:t>
            </a:r>
            <a:r>
              <a:rPr lang="en-IN" sz="2000" b="1" dirty="0" err="1">
                <a:solidFill>
                  <a:srgbClr val="0070C0"/>
                </a:solidFill>
                <a:latin typeface="Aharoni" pitchFamily="2" charset="-79"/>
                <a:cs typeface="Aharoni" pitchFamily="2" charset="-79"/>
              </a:rPr>
              <a:t>Bassanio</a:t>
            </a:r>
            <a:r>
              <a:rPr lang="en-IN" sz="2000" b="1" dirty="0">
                <a:solidFill>
                  <a:srgbClr val="0070C0"/>
                </a:solidFill>
                <a:latin typeface="Aharoni" pitchFamily="2" charset="-79"/>
                <a:cs typeface="Aharoni" pitchFamily="2" charset="-79"/>
              </a:rPr>
              <a:t> did by giving up her ring</a:t>
            </a:r>
            <a:r>
              <a:rPr lang="en-IN" b="1"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928670"/>
            <a:ext cx="7429552" cy="5170646"/>
          </a:xfrm>
          <a:prstGeom prst="rect">
            <a:avLst/>
          </a:prstGeom>
        </p:spPr>
        <p:txBody>
          <a:bodyPr wrap="square">
            <a:spAutoFit/>
          </a:bodyPr>
          <a:lstStyle/>
          <a:p>
            <a:pPr algn="just">
              <a:lnSpc>
                <a:spcPct val="150000"/>
              </a:lnSpc>
            </a:pPr>
            <a:r>
              <a:rPr lang="en-IN" sz="2000" dirty="0">
                <a:solidFill>
                  <a:srgbClr val="FF0066"/>
                </a:solidFill>
                <a:latin typeface="Aharoni" pitchFamily="2" charset="-79"/>
                <a:cs typeface="Aharoni" pitchFamily="2" charset="-79"/>
              </a:rPr>
              <a:t>Antonio has come home to Belmont with them and he feels responsible for the fights. To make up for it he promises his soul as a guarantee that </a:t>
            </a:r>
            <a:r>
              <a:rPr lang="en-IN" sz="2000" dirty="0" err="1">
                <a:solidFill>
                  <a:srgbClr val="FF0066"/>
                </a:solidFill>
                <a:latin typeface="Aharoni" pitchFamily="2" charset="-79"/>
                <a:cs typeface="Aharoni" pitchFamily="2" charset="-79"/>
              </a:rPr>
              <a:t>Bassanio</a:t>
            </a:r>
            <a:r>
              <a:rPr lang="en-IN" sz="2000" dirty="0">
                <a:solidFill>
                  <a:srgbClr val="FF0066"/>
                </a:solidFill>
                <a:latin typeface="Aharoni" pitchFamily="2" charset="-79"/>
                <a:cs typeface="Aharoni" pitchFamily="2" charset="-79"/>
              </a:rPr>
              <a:t> will be faithful to Portia. Portia accepts the offer of Antonio's soul and she gives him a ring to give to </a:t>
            </a:r>
            <a:r>
              <a:rPr lang="en-IN" sz="2000" dirty="0" err="1">
                <a:solidFill>
                  <a:srgbClr val="FF0066"/>
                </a:solidFill>
                <a:latin typeface="Aharoni" pitchFamily="2" charset="-79"/>
                <a:cs typeface="Aharoni" pitchFamily="2" charset="-79"/>
              </a:rPr>
              <a:t>Bassanio</a:t>
            </a:r>
            <a:r>
              <a:rPr lang="en-IN" sz="2000" dirty="0">
                <a:solidFill>
                  <a:srgbClr val="FF0066"/>
                </a:solidFill>
                <a:latin typeface="Aharoni" pitchFamily="2" charset="-79"/>
                <a:cs typeface="Aharoni" pitchFamily="2" charset="-79"/>
              </a:rPr>
              <a:t>. Turns out it's the original ring. Portia explains that she and </a:t>
            </a:r>
            <a:r>
              <a:rPr lang="en-IN" sz="2000" dirty="0" err="1">
                <a:solidFill>
                  <a:srgbClr val="FF0066"/>
                </a:solidFill>
                <a:latin typeface="Aharoni" pitchFamily="2" charset="-79"/>
                <a:cs typeface="Aharoni" pitchFamily="2" charset="-79"/>
              </a:rPr>
              <a:t>Nerissa</a:t>
            </a:r>
            <a:r>
              <a:rPr lang="en-IN" sz="2000" dirty="0">
                <a:solidFill>
                  <a:srgbClr val="FF0066"/>
                </a:solidFill>
                <a:latin typeface="Aharoni" pitchFamily="2" charset="-79"/>
                <a:cs typeface="Aharoni" pitchFamily="2" charset="-79"/>
              </a:rPr>
              <a:t> were the young lawyer and the clerk who rescued Antonio from Shylock. Also, she's got a letter that says some of Antonio's ships have come home with cash after all. The play ends with happiness for most of the characters in the play—all except Shylock.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642918"/>
            <a:ext cx="7858180" cy="6093976"/>
          </a:xfrm>
          <a:prstGeom prst="rect">
            <a:avLst/>
          </a:prstGeom>
        </p:spPr>
        <p:txBody>
          <a:bodyPr wrap="square">
            <a:spAutoFit/>
          </a:bodyPr>
          <a:lstStyle/>
          <a:p>
            <a:pPr algn="just">
              <a:lnSpc>
                <a:spcPct val="150000"/>
              </a:lnSpc>
            </a:pPr>
            <a:r>
              <a:rPr lang="en-IN" sz="2000" b="1" dirty="0"/>
              <a:t>The Merchant of Venice has been described as a great commentary on the nature of racial and religious interactions. The title itself is misleading, and is often misconstrued as a reference to Shylock, the Jew. However, in reality it describes the merchant </a:t>
            </a:r>
            <a:r>
              <a:rPr lang="en-IN" sz="2000" b="1" dirty="0">
                <a:hlinkClick r:id="rId2"/>
              </a:rPr>
              <a:t>Antonio</a:t>
            </a:r>
            <a:r>
              <a:rPr lang="en-IN" sz="2000" b="1" dirty="0"/>
              <a:t>. </a:t>
            </a:r>
            <a:r>
              <a:rPr lang="en-IN" sz="2000" i="1" dirty="0" smtClean="0">
                <a:latin typeface="Aharoni" pitchFamily="2" charset="-79"/>
                <a:cs typeface="Aharoni" pitchFamily="2" charset="-79"/>
              </a:rPr>
              <a:t>The </a:t>
            </a:r>
            <a:r>
              <a:rPr lang="en-IN" sz="2000" i="1" dirty="0">
                <a:latin typeface="Aharoni" pitchFamily="2" charset="-79"/>
                <a:cs typeface="Aharoni" pitchFamily="2" charset="-79"/>
              </a:rPr>
              <a:t>Merchant of Venice</a:t>
            </a:r>
            <a:r>
              <a:rPr lang="en-IN" sz="2000" dirty="0">
                <a:latin typeface="Aharoni" pitchFamily="2" charset="-79"/>
                <a:cs typeface="Aharoni" pitchFamily="2" charset="-79"/>
              </a:rPr>
              <a:t> opens on a street in Venice (there are streets and not just canals in Venice—who knew?) where Antonio, a Venetian merchant, complains of a sadness he can't quite explain. His friends suggest they'd be sad too if they had as much merchandise to worry about as Antonio. Apparently all of his money is tied up in various sea ventures to exotic locales. But Antonio is certain it's not money that's bothering him.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6"/>
            <a:ext cx="8429684" cy="6143668"/>
          </a:xfrm>
          <a:prstGeom prst="rect">
            <a:avLst/>
          </a:prstGeom>
        </p:spPr>
        <p:txBody>
          <a:bodyPr wrap="square">
            <a:spAutoFit/>
          </a:bodyPr>
          <a:lstStyle/>
          <a:p>
            <a:pPr algn="just">
              <a:lnSpc>
                <a:spcPct val="150000"/>
              </a:lnSpc>
            </a:pPr>
            <a:r>
              <a:rPr lang="en-IN" sz="2000" b="1" dirty="0">
                <a:solidFill>
                  <a:srgbClr val="00B050"/>
                </a:solidFill>
                <a:latin typeface="Aharoni" pitchFamily="2" charset="-79"/>
                <a:cs typeface="Aharoni" pitchFamily="2" charset="-79"/>
              </a:rPr>
              <a:t>Antonio's friend </a:t>
            </a:r>
            <a:r>
              <a:rPr lang="en-IN" sz="2000" b="1" dirty="0" err="1">
                <a:solidFill>
                  <a:srgbClr val="00B050"/>
                </a:solidFill>
                <a:latin typeface="Aharoni" pitchFamily="2" charset="-79"/>
                <a:cs typeface="Aharoni" pitchFamily="2" charset="-79"/>
              </a:rPr>
              <a:t>Bassanio</a:t>
            </a:r>
            <a:r>
              <a:rPr lang="en-IN" sz="2000" b="1" dirty="0">
                <a:solidFill>
                  <a:srgbClr val="00B050"/>
                </a:solidFill>
                <a:latin typeface="Aharoni" pitchFamily="2" charset="-79"/>
                <a:cs typeface="Aharoni" pitchFamily="2" charset="-79"/>
              </a:rPr>
              <a:t> enters the scene, and we learn that </a:t>
            </a:r>
            <a:r>
              <a:rPr lang="en-IN" sz="2000" b="1" dirty="0" err="1">
                <a:solidFill>
                  <a:srgbClr val="00B050"/>
                </a:solidFill>
                <a:latin typeface="Aharoni" pitchFamily="2" charset="-79"/>
                <a:cs typeface="Aharoni" pitchFamily="2" charset="-79"/>
              </a:rPr>
              <a:t>Bassanio</a:t>
            </a:r>
            <a:r>
              <a:rPr lang="en-IN" sz="2000" b="1" dirty="0">
                <a:solidFill>
                  <a:srgbClr val="00B050"/>
                </a:solidFill>
                <a:latin typeface="Aharoni" pitchFamily="2" charset="-79"/>
                <a:cs typeface="Aharoni" pitchFamily="2" charset="-79"/>
              </a:rPr>
              <a:t> has been at the forefront of Antonio's mind. Apparently </a:t>
            </a:r>
            <a:r>
              <a:rPr lang="en-IN" sz="2000" b="1" dirty="0" err="1">
                <a:solidFill>
                  <a:srgbClr val="00B050"/>
                </a:solidFill>
                <a:latin typeface="Aharoni" pitchFamily="2" charset="-79"/>
                <a:cs typeface="Aharoni" pitchFamily="2" charset="-79"/>
              </a:rPr>
              <a:t>Bassanio</a:t>
            </a:r>
            <a:r>
              <a:rPr lang="en-IN" sz="2000" b="1" dirty="0">
                <a:solidFill>
                  <a:srgbClr val="00B050"/>
                </a:solidFill>
                <a:latin typeface="Aharoni" pitchFamily="2" charset="-79"/>
                <a:cs typeface="Aharoni" pitchFamily="2" charset="-79"/>
              </a:rPr>
              <a:t> just got back from a secret trip to see an heiress named Portia in Belmont. </a:t>
            </a:r>
            <a:r>
              <a:rPr lang="en-IN" sz="2000" b="1" dirty="0" err="1">
                <a:solidFill>
                  <a:srgbClr val="00B050"/>
                </a:solidFill>
                <a:latin typeface="Aharoni" pitchFamily="2" charset="-79"/>
                <a:cs typeface="Aharoni" pitchFamily="2" charset="-79"/>
              </a:rPr>
              <a:t>Bassanio</a:t>
            </a:r>
            <a:r>
              <a:rPr lang="en-IN" sz="2000" b="1" dirty="0">
                <a:solidFill>
                  <a:srgbClr val="00B050"/>
                </a:solidFill>
                <a:latin typeface="Aharoni" pitchFamily="2" charset="-79"/>
                <a:cs typeface="Aharoni" pitchFamily="2" charset="-79"/>
              </a:rPr>
              <a:t> financed his trip (and in fact, his entire lifestyle) by borrowing tons of money from Antonio. Portia is beautiful, intelligent, and, most important, rich. If </a:t>
            </a:r>
            <a:r>
              <a:rPr lang="en-IN" sz="2000" b="1" dirty="0" err="1">
                <a:solidFill>
                  <a:srgbClr val="00B050"/>
                </a:solidFill>
                <a:latin typeface="Aharoni" pitchFamily="2" charset="-79"/>
                <a:cs typeface="Aharoni" pitchFamily="2" charset="-79"/>
              </a:rPr>
              <a:t>Bassanio</a:t>
            </a:r>
            <a:r>
              <a:rPr lang="en-IN" sz="2000" b="1" dirty="0">
                <a:solidFill>
                  <a:srgbClr val="00B050"/>
                </a:solidFill>
                <a:latin typeface="Aharoni" pitchFamily="2" charset="-79"/>
                <a:cs typeface="Aharoni" pitchFamily="2" charset="-79"/>
              </a:rPr>
              <a:t> could only get together the appearance of some wealth, he would be in a good position to compete with all the other guys vying for Portia's attention. If they marry, he's all set financially. Antonio would be happy to lend </a:t>
            </a:r>
            <a:r>
              <a:rPr lang="en-IN" sz="2000" b="1" dirty="0" err="1">
                <a:solidFill>
                  <a:srgbClr val="00B050"/>
                </a:solidFill>
                <a:latin typeface="Aharoni" pitchFamily="2" charset="-79"/>
                <a:cs typeface="Aharoni" pitchFamily="2" charset="-79"/>
              </a:rPr>
              <a:t>Bassanio</a:t>
            </a:r>
            <a:r>
              <a:rPr lang="en-IN" sz="2000" b="1" dirty="0">
                <a:solidFill>
                  <a:srgbClr val="00B050"/>
                </a:solidFill>
                <a:latin typeface="Aharoni" pitchFamily="2" charset="-79"/>
                <a:cs typeface="Aharoni" pitchFamily="2" charset="-79"/>
              </a:rPr>
              <a:t> the money he needs to </a:t>
            </a:r>
            <a:r>
              <a:rPr lang="en-IN" sz="2000" b="1" dirty="0" smtClean="0">
                <a:solidFill>
                  <a:srgbClr val="00B050"/>
                </a:solidFill>
                <a:latin typeface="Aharoni" pitchFamily="2" charset="-79"/>
                <a:cs typeface="Aharoni" pitchFamily="2" charset="-79"/>
              </a:rPr>
              <a:t>woo(see someone’s favour) </a:t>
            </a:r>
            <a:r>
              <a:rPr lang="en-IN" sz="2000" b="1" dirty="0">
                <a:solidFill>
                  <a:srgbClr val="00B050"/>
                </a:solidFill>
                <a:latin typeface="Aharoni" pitchFamily="2" charset="-79"/>
                <a:cs typeface="Aharoni" pitchFamily="2" charset="-79"/>
              </a:rPr>
              <a:t>Portia, except, as we know, all of Antonio's money is at sea. The two friends part ways, agreeing that they'll try to raise the funds on Antonio's credit around town.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285860"/>
            <a:ext cx="7929618" cy="4247317"/>
          </a:xfrm>
          <a:prstGeom prst="rect">
            <a:avLst/>
          </a:prstGeom>
        </p:spPr>
        <p:txBody>
          <a:bodyPr wrap="square">
            <a:spAutoFit/>
          </a:bodyPr>
          <a:lstStyle/>
          <a:p>
            <a:pPr algn="just">
              <a:lnSpc>
                <a:spcPct val="150000"/>
              </a:lnSpc>
            </a:pPr>
            <a:r>
              <a:rPr lang="en-IN" sz="2000" dirty="0">
                <a:solidFill>
                  <a:srgbClr val="C00000"/>
                </a:solidFill>
                <a:latin typeface="Aharoni" pitchFamily="2" charset="-79"/>
                <a:cs typeface="Aharoni" pitchFamily="2" charset="-79"/>
              </a:rPr>
              <a:t>Meanwhile, even rich </a:t>
            </a:r>
            <a:r>
              <a:rPr lang="en-IN" sz="2000" dirty="0" smtClean="0">
                <a:solidFill>
                  <a:srgbClr val="C00000"/>
                </a:solidFill>
                <a:latin typeface="Aharoni" pitchFamily="2" charset="-79"/>
                <a:cs typeface="Aharoni" pitchFamily="2" charset="-79"/>
              </a:rPr>
              <a:t>heiresses(Portia) </a:t>
            </a:r>
            <a:r>
              <a:rPr lang="en-IN" sz="2000" dirty="0">
                <a:solidFill>
                  <a:srgbClr val="C00000"/>
                </a:solidFill>
                <a:latin typeface="Aharoni" pitchFamily="2" charset="-79"/>
                <a:cs typeface="Aharoni" pitchFamily="2" charset="-79"/>
              </a:rPr>
              <a:t>have their troubles. Portia is plagued by suitors from the four corners of the earth but isn't allowed to choose the one she wants. Instead, her father, before his death, devised an unusual test. Three </a:t>
            </a:r>
            <a:r>
              <a:rPr lang="en-IN" sz="2000" dirty="0" smtClean="0">
                <a:solidFill>
                  <a:srgbClr val="C00000"/>
                </a:solidFill>
                <a:latin typeface="Aharoni" pitchFamily="2" charset="-79"/>
                <a:cs typeface="Aharoni" pitchFamily="2" charset="-79"/>
              </a:rPr>
              <a:t>caskets(coffins)—one </a:t>
            </a:r>
            <a:r>
              <a:rPr lang="en-IN" sz="2000" dirty="0">
                <a:solidFill>
                  <a:srgbClr val="C00000"/>
                </a:solidFill>
                <a:latin typeface="Aharoni" pitchFamily="2" charset="-79"/>
                <a:cs typeface="Aharoni" pitchFamily="2" charset="-79"/>
              </a:rPr>
              <a:t>gold, one silver, and one lead—are laid out before each suitor, and whoever picks the right one gets the girl. (It sounds like a twist on Goldilocks and the Three Bears.) Portia complains about all of the important men who come to see her, as there's something wrong with each of them.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28" y="1428737"/>
            <a:ext cx="6429420" cy="4247317"/>
          </a:xfrm>
          <a:prstGeom prst="rect">
            <a:avLst/>
          </a:prstGeom>
        </p:spPr>
        <p:txBody>
          <a:bodyPr wrap="square">
            <a:spAutoFit/>
          </a:bodyPr>
          <a:lstStyle/>
          <a:p>
            <a:pPr algn="just">
              <a:lnSpc>
                <a:spcPct val="150000"/>
              </a:lnSpc>
            </a:pPr>
            <a:r>
              <a:rPr lang="en-IN" sz="2000" dirty="0">
                <a:solidFill>
                  <a:srgbClr val="002060"/>
                </a:solidFill>
                <a:latin typeface="Aharoni" pitchFamily="2" charset="-79"/>
                <a:cs typeface="Aharoni" pitchFamily="2" charset="-79"/>
              </a:rPr>
              <a:t>As Portia is trying to figure out how to avoid marrying, </a:t>
            </a:r>
            <a:r>
              <a:rPr lang="en-IN" sz="2000" dirty="0" err="1">
                <a:solidFill>
                  <a:srgbClr val="002060"/>
                </a:solidFill>
                <a:latin typeface="Aharoni" pitchFamily="2" charset="-79"/>
                <a:cs typeface="Aharoni" pitchFamily="2" charset="-79"/>
              </a:rPr>
              <a:t>Bassanio</a:t>
            </a:r>
            <a:r>
              <a:rPr lang="en-IN" sz="2000" dirty="0">
                <a:solidFill>
                  <a:srgbClr val="002060"/>
                </a:solidFill>
                <a:latin typeface="Aharoni" pitchFamily="2" charset="-79"/>
                <a:cs typeface="Aharoni" pitchFamily="2" charset="-79"/>
              </a:rPr>
              <a:t> is trying to figure out how to marry her. He </a:t>
            </a:r>
            <a:r>
              <a:rPr lang="en-IN" sz="2000" dirty="0" smtClean="0">
                <a:solidFill>
                  <a:srgbClr val="002060"/>
                </a:solidFill>
                <a:latin typeface="Aharoni" pitchFamily="2" charset="-79"/>
                <a:cs typeface="Aharoni" pitchFamily="2" charset="-79"/>
              </a:rPr>
              <a:t>negotiates (talks) </a:t>
            </a:r>
            <a:r>
              <a:rPr lang="en-IN" sz="2000" dirty="0">
                <a:solidFill>
                  <a:srgbClr val="002060"/>
                </a:solidFill>
                <a:latin typeface="Aharoni" pitchFamily="2" charset="-79"/>
                <a:cs typeface="Aharoni" pitchFamily="2" charset="-79"/>
              </a:rPr>
              <a:t>with the Jewish moneylender, Shylock, asking for 3,000 gold coins (ducats). </a:t>
            </a:r>
            <a:r>
              <a:rPr lang="en-IN" sz="2000" dirty="0" err="1">
                <a:solidFill>
                  <a:srgbClr val="002060"/>
                </a:solidFill>
                <a:latin typeface="Aharoni" pitchFamily="2" charset="-79"/>
                <a:cs typeface="Aharoni" pitchFamily="2" charset="-79"/>
              </a:rPr>
              <a:t>Bassanio</a:t>
            </a:r>
            <a:r>
              <a:rPr lang="en-IN" sz="2000" dirty="0">
                <a:solidFill>
                  <a:srgbClr val="002060"/>
                </a:solidFill>
                <a:latin typeface="Aharoni" pitchFamily="2" charset="-79"/>
                <a:cs typeface="Aharoni" pitchFamily="2" charset="-79"/>
              </a:rPr>
              <a:t> borrows the money on his friend Antonio's credit. Trouble is, Antonio is an anti-Semite (he is prejudiced against Jewish people) and is offensive to Shylock whenever he has the chance.</a:t>
            </a:r>
            <a:r>
              <a:rPr lang="en-IN" sz="2000" dirty="0">
                <a:solidFill>
                  <a:srgbClr val="002060"/>
                </a:solidFill>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00042"/>
            <a:ext cx="7929618" cy="6236852"/>
          </a:xfrm>
          <a:prstGeom prst="rect">
            <a:avLst/>
          </a:prstGeom>
        </p:spPr>
        <p:txBody>
          <a:bodyPr wrap="square">
            <a:spAutoFit/>
          </a:bodyPr>
          <a:lstStyle/>
          <a:p>
            <a:pPr algn="just">
              <a:lnSpc>
                <a:spcPct val="150000"/>
              </a:lnSpc>
            </a:pPr>
            <a:r>
              <a:rPr lang="en-IN" sz="2000" dirty="0">
                <a:solidFill>
                  <a:srgbClr val="00B050"/>
                </a:solidFill>
                <a:latin typeface="Aharoni" pitchFamily="2" charset="-79"/>
                <a:cs typeface="Aharoni" pitchFamily="2" charset="-79"/>
              </a:rPr>
              <a:t>Slyly, Shylock says he'll try out Antonio's method of business by lending him the money interest-free. </a:t>
            </a:r>
            <a:r>
              <a:rPr lang="en-IN" sz="2000" i="1" dirty="0">
                <a:solidFill>
                  <a:srgbClr val="00B050"/>
                </a:solidFill>
                <a:latin typeface="Aharoni" pitchFamily="2" charset="-79"/>
                <a:cs typeface="Aharoni" pitchFamily="2" charset="-79"/>
              </a:rPr>
              <a:t>But</a:t>
            </a:r>
            <a:r>
              <a:rPr lang="en-IN" sz="2000" dirty="0">
                <a:solidFill>
                  <a:srgbClr val="00B050"/>
                </a:solidFill>
                <a:latin typeface="Aharoni" pitchFamily="2" charset="-79"/>
                <a:cs typeface="Aharoni" pitchFamily="2" charset="-79"/>
              </a:rPr>
              <a:t>, this is on the condition that Antonio signs a bond promising that if the debt goes unpaid, Antonio will give Shylock a pound of his own flesh. This seems like a good idea at the time (um, it does?) as Antonio is sure he'll have earned the money from his ships before Shylock's due date.</a:t>
            </a:r>
          </a:p>
          <a:p>
            <a:pPr algn="just">
              <a:lnSpc>
                <a:spcPct val="150000"/>
              </a:lnSpc>
            </a:pPr>
            <a:r>
              <a:rPr lang="en-IN" sz="2000" dirty="0">
                <a:solidFill>
                  <a:srgbClr val="00B050"/>
                </a:solidFill>
                <a:latin typeface="Aharoni" pitchFamily="2" charset="-79"/>
                <a:cs typeface="Aharoni" pitchFamily="2" charset="-79"/>
              </a:rPr>
              <a:t>Before we have time to think about what a crazy idea it is to promise anyone a pound of your flesh, we're back at Belmont learning the rules of the casket game. Choose wrong, and not only do you fail to get Portia, but you cannot marry anyone </a:t>
            </a:r>
            <a:r>
              <a:rPr lang="en-IN" sz="2000" i="1" dirty="0">
                <a:solidFill>
                  <a:srgbClr val="00B050"/>
                </a:solidFill>
                <a:latin typeface="Aharoni" pitchFamily="2" charset="-79"/>
                <a:cs typeface="Aharoni" pitchFamily="2" charset="-79"/>
              </a:rPr>
              <a:t>for the rest of your life</a:t>
            </a:r>
            <a:r>
              <a:rPr lang="en-IN" sz="2000" dirty="0">
                <a:solidFill>
                  <a:srgbClr val="00B050"/>
                </a:solidFill>
                <a:latin typeface="Aharoni" pitchFamily="2" charset="-79"/>
                <a:cs typeface="Aharoni" pitchFamily="2" charset="-79"/>
              </a:rPr>
              <a:t>. We see suitors fail when they choose the wrong caskets.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214422"/>
            <a:ext cx="7643866" cy="4708981"/>
          </a:xfrm>
          <a:prstGeom prst="rect">
            <a:avLst/>
          </a:prstGeom>
        </p:spPr>
        <p:txBody>
          <a:bodyPr wrap="square">
            <a:spAutoFit/>
          </a:bodyPr>
          <a:lstStyle/>
          <a:p>
            <a:pPr algn="just">
              <a:lnSpc>
                <a:spcPct val="150000"/>
              </a:lnSpc>
            </a:pPr>
            <a:r>
              <a:rPr lang="en-IN" sz="2000" dirty="0">
                <a:solidFill>
                  <a:srgbClr val="7030A0"/>
                </a:solidFill>
                <a:latin typeface="Aharoni" pitchFamily="2" charset="-79"/>
                <a:cs typeface="Aharoni" pitchFamily="2" charset="-79"/>
              </a:rPr>
              <a:t>Meanwhile, Jessica (Shylock's only child) tells us that living in Shylock's house is pure hell and that she's ashamed to be his daughter. Ouch. She has decided to elope with Lorenzo and convert to Christianity. Jessica gets her chance to carry out her rebellious scheme when her dad leaves the house to go to dinner. As soon as he is out the door, Jessica steals off with her lover, Lorenzo, and helps herself to a chunk of Dad's cash.</a:t>
            </a:r>
          </a:p>
          <a:p>
            <a:pPr algn="just">
              <a:lnSpc>
                <a:spcPct val="150000"/>
              </a:lnSpc>
            </a:pPr>
            <a:r>
              <a:rPr lang="en-IN" sz="2000" dirty="0" err="1">
                <a:solidFill>
                  <a:srgbClr val="7030A0"/>
                </a:solidFill>
                <a:latin typeface="Aharoni" pitchFamily="2" charset="-79"/>
                <a:cs typeface="Aharoni" pitchFamily="2" charset="-79"/>
              </a:rPr>
              <a:t>Bassanio</a:t>
            </a:r>
            <a:r>
              <a:rPr lang="en-IN" sz="2000" dirty="0">
                <a:solidFill>
                  <a:srgbClr val="7030A0"/>
                </a:solidFill>
                <a:latin typeface="Aharoni" pitchFamily="2" charset="-79"/>
                <a:cs typeface="Aharoni" pitchFamily="2" charset="-79"/>
              </a:rPr>
              <a:t> and some of his pals set off for Belmont in hopes that </a:t>
            </a:r>
            <a:r>
              <a:rPr lang="en-IN" sz="2000" dirty="0" err="1">
                <a:solidFill>
                  <a:srgbClr val="7030A0"/>
                </a:solidFill>
                <a:latin typeface="Aharoni" pitchFamily="2" charset="-79"/>
                <a:cs typeface="Aharoni" pitchFamily="2" charset="-79"/>
              </a:rPr>
              <a:t>Bassanio</a:t>
            </a:r>
            <a:r>
              <a:rPr lang="en-IN" sz="2000" dirty="0">
                <a:solidFill>
                  <a:srgbClr val="7030A0"/>
                </a:solidFill>
                <a:latin typeface="Aharoni" pitchFamily="2" charset="-79"/>
                <a:cs typeface="Aharoni" pitchFamily="2" charset="-79"/>
              </a:rPr>
              <a:t> will snag the beautiful and rich Portia.</a:t>
            </a:r>
          </a:p>
          <a:p>
            <a:pPr algn="just">
              <a:lnSpc>
                <a:spcPct val="150000"/>
              </a:lnSpc>
            </a:pPr>
            <a:endParaRPr lang="en-IN" sz="2000" dirty="0">
              <a:solidFill>
                <a:srgbClr val="7030A0"/>
              </a:solidFill>
              <a:latin typeface="Aharoni" pitchFamily="2" charset="-79"/>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1071547"/>
            <a:ext cx="7358114" cy="4708981"/>
          </a:xfrm>
          <a:prstGeom prst="rect">
            <a:avLst/>
          </a:prstGeom>
        </p:spPr>
        <p:txBody>
          <a:bodyPr wrap="square">
            <a:spAutoFit/>
          </a:bodyPr>
          <a:lstStyle/>
          <a:p>
            <a:pPr algn="just">
              <a:lnSpc>
                <a:spcPct val="150000"/>
              </a:lnSpc>
            </a:pPr>
            <a:r>
              <a:rPr lang="en-IN" sz="2000" dirty="0" smtClean="0">
                <a:solidFill>
                  <a:srgbClr val="00B050"/>
                </a:solidFill>
                <a:latin typeface="Aharoni" pitchFamily="2" charset="-79"/>
                <a:cs typeface="Aharoni" pitchFamily="2" charset="-79"/>
              </a:rPr>
              <a:t>We also learn from some gossipy cats in Venice that Shylock was livid when he learned his daughter ran away, screaming "'My daughter! O my ducats! O my daughter! / Fled with a Christian! O my Christian ducats!" (2.8.15-16). (Check out the priorities here—he's about as angry about the fact his gold is gone as he is about the fact his bouncing baby girl is gone.) This is good news for Antonio, who hates Shylock. But Antonio doesn't stay happy for long, as he is too busy recovering from the fact that </a:t>
            </a:r>
            <a:r>
              <a:rPr lang="en-IN" sz="2000" dirty="0" err="1" smtClean="0">
                <a:solidFill>
                  <a:srgbClr val="00B050"/>
                </a:solidFill>
                <a:latin typeface="Aharoni" pitchFamily="2" charset="-79"/>
                <a:cs typeface="Aharoni" pitchFamily="2" charset="-79"/>
              </a:rPr>
              <a:t>Bassanio</a:t>
            </a:r>
            <a:r>
              <a:rPr lang="en-IN" sz="2000" dirty="0" smtClean="0">
                <a:solidFill>
                  <a:srgbClr val="00B050"/>
                </a:solidFill>
                <a:latin typeface="Aharoni" pitchFamily="2" charset="-79"/>
                <a:cs typeface="Aharoni" pitchFamily="2" charset="-79"/>
              </a:rPr>
              <a:t> has gone off to woo Portia</a:t>
            </a:r>
            <a:r>
              <a:rPr lang="en-IN" dirty="0" smtClean="0">
                <a:solidFill>
                  <a:srgbClr val="00B050"/>
                </a:solidFill>
                <a:latin typeface="Aharoni" pitchFamily="2" charset="-79"/>
                <a:cs typeface="Aharoni" pitchFamily="2" charset="-79"/>
              </a:rPr>
              <a:t>.</a:t>
            </a:r>
            <a:endParaRPr lang="en-IN"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14290"/>
            <a:ext cx="8215370" cy="6555641"/>
          </a:xfrm>
          <a:prstGeom prst="rect">
            <a:avLst/>
          </a:prstGeom>
        </p:spPr>
        <p:txBody>
          <a:bodyPr wrap="square">
            <a:spAutoFit/>
          </a:bodyPr>
          <a:lstStyle/>
          <a:p>
            <a:pPr algn="just">
              <a:lnSpc>
                <a:spcPct val="150000"/>
              </a:lnSpc>
            </a:pPr>
            <a:r>
              <a:rPr lang="en-IN" sz="2000" dirty="0">
                <a:solidFill>
                  <a:srgbClr val="FF0066"/>
                </a:solidFill>
                <a:latin typeface="Aharoni" pitchFamily="2" charset="-79"/>
                <a:cs typeface="Aharoni" pitchFamily="2" charset="-79"/>
              </a:rPr>
              <a:t>Back in gossipy Venice, we hear that Antonio's ships have been sinking left and right. Shylock shows up, still mad about his daughter's rebellion, but he's excited to hear that he'll get to take a pound of flesh from his enemy Antonio. He explains to the gossipy men that he hates Antonio because Antonio hates him for being Jewish. Shylock then gives a beautiful speech in </a:t>
            </a:r>
            <a:r>
              <a:rPr lang="en-IN" sz="2000" dirty="0" err="1">
                <a:solidFill>
                  <a:srgbClr val="FF0066"/>
                </a:solidFill>
                <a:latin typeface="Aharoni" pitchFamily="2" charset="-79"/>
                <a:cs typeface="Aharoni" pitchFamily="2" charset="-79"/>
              </a:rPr>
              <a:t>defense</a:t>
            </a:r>
            <a:r>
              <a:rPr lang="en-IN" sz="2000" dirty="0">
                <a:solidFill>
                  <a:srgbClr val="FF0066"/>
                </a:solidFill>
                <a:latin typeface="Aharoni" pitchFamily="2" charset="-79"/>
                <a:cs typeface="Aharoni" pitchFamily="2" charset="-79"/>
              </a:rPr>
              <a:t> of the humanity of Jews, including the well-known line "if you prick us, do we not bleed?" </a:t>
            </a:r>
          </a:p>
          <a:p>
            <a:pPr algn="just">
              <a:lnSpc>
                <a:spcPct val="150000"/>
              </a:lnSpc>
            </a:pPr>
            <a:r>
              <a:rPr lang="en-IN" sz="2000" dirty="0">
                <a:solidFill>
                  <a:srgbClr val="FF0066"/>
                </a:solidFill>
                <a:latin typeface="Aharoni" pitchFamily="2" charset="-79"/>
                <a:cs typeface="Aharoni" pitchFamily="2" charset="-79"/>
              </a:rPr>
              <a:t>He concludes that a Jew is not unlike a Christian, and a Christian in this situation would seek revenge. Therefore, he will do the same, because the Christians have taught him hatred with their cruelty. Shylock is further angered to hear reports that his daughter is off lavishly spending his money, so he sets up arrangements to have Antonio jailed, cut, and killed.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584</TotalTime>
  <Words>1216</Words>
  <Application>Microsoft Office PowerPoint</Application>
  <PresentationFormat>On-screen Show (4:3)</PresentationFormat>
  <Paragraphs>20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English</dc:creator>
  <cp:lastModifiedBy>English</cp:lastModifiedBy>
  <cp:revision>17</cp:revision>
  <dcterms:created xsi:type="dcterms:W3CDTF">2016-09-14T04:22:31Z</dcterms:created>
  <dcterms:modified xsi:type="dcterms:W3CDTF">2016-09-27T11:13:56Z</dcterms:modified>
</cp:coreProperties>
</file>